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76EB-ECB1-9F43-830F-7DD3F93A5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8CBB1-0D40-724B-8094-05034B0AF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67EB2-7041-0B44-9E9F-A85ABEBA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967C7-EBF4-9D4D-810E-EA9689FA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B2F9-49A1-3C4C-A433-4370D41FC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2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E070-13A7-2745-99E5-BBD48243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0DC39-A374-AA45-A005-7AE8E7558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96B05-9647-DE4B-BEBF-94771C95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641B3-080B-564C-8546-17DBCD0A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848FE-DB77-B841-9A15-724A9678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3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A2503-F4AE-C44B-B5FD-D53F07A27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752EF-7043-1144-99FE-D52F28889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EDB26-9D20-CB44-8F48-C36F3C43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F1E39-F59C-FB43-910A-E98ADB3F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44ABA-4FB3-8540-840E-EC1E6879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D8CC-E0A8-5F4D-B0A3-86F07C3F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74AC-F990-2741-9B3E-39091C298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1F046-ADAD-474A-89E3-E7746ECD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F708F-23B7-BB4A-AB61-071B40BA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B59BF-67EE-014C-82BC-F182B2356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BDDD-A6B8-CC47-93AB-776C3EE0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CE685-0F8C-4341-9ED7-7C6CDFB4E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CAD07-FF3D-384F-89CE-6E89AA1E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31782-A2A6-784A-9775-C80B393F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A145A-D5B0-0D42-8468-8007F37C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6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F3C0-393E-2645-81AC-43810B52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A817-5DD8-674E-A8A6-7429085E7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DC500-806A-EC49-9BC0-0A20A8DA9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9AF93-FD90-F548-A382-73CA9150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C9036-E173-D841-9ECD-57AA1138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0A2D5-A49D-E044-85F0-61330550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2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AA8-A5CE-F942-90C3-B8C0B6BB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FF25C-964E-724F-AFB9-19E4CDAA9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766E5-A2D1-6946-B54B-A9615D4A5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C6271-838A-7441-BD03-64683D62B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26093-03A0-9945-B95C-366CE0EB0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7BB092-3008-364C-86B8-BA1F2BB0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3EC3B6-B86B-5F48-B733-1CE545A8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74AEED-6ECE-2F4B-8072-DA6DA8CA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2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0160-FFCE-314B-8C68-06B341DA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0A393-35C1-9F4B-A984-EC9415D4B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1E091-B1BE-094E-AA71-A8AA94DA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4A3A1-95AE-4146-B0E4-13EE8932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4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B4E4B-A304-7542-BF3C-74DC7604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36C9C-D073-664A-BCDE-C6A5A8F5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4874-7D86-164F-B3E1-D61CECAB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2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0D75-5861-AE44-8C09-2104CF6F1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9B7F2-318A-4749-A76D-98E47757B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2CCA4-01DB-F24F-A725-E1EAF196C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3D7D9-050B-8C4B-B654-AB131332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3FA1E-D2D6-DB4C-BAE5-AFB8DD1D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0DB4E-4F90-0547-B42D-F511E548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4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690B-1F28-5941-9A00-E14AEBC2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238D1-932F-3845-B22B-7A24E88CA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BB0E7-9105-ED40-8B25-9EB2B5039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14F5D-96E2-954B-AF8C-28D540C2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4AE2D-2085-3641-B881-53DEA8E5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736DA-50D9-614D-82AC-73A27D3B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8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9E5B0-1A1E-0F40-B1CF-0212F045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D9B2-DC18-8543-A83A-EAF2E697D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4D40C-C4A2-CF40-B4F3-DEEC18F1B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99509-DF56-3249-8F5B-10BBE466C96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3735-D45F-D243-81A7-FDD464FC3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DA5A-8B36-864E-A072-11228BF7A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52581-3232-1441-8136-2C4B72946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6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CB6D-7348-0144-B4C4-579554953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Adversarial Networks (GANs)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7AFF7-8DF2-8A44-9564-7B36647FD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64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3583-F69E-5C46-A8B4-26D1A9FC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6547B-31CC-6445-AA67-6C43929C1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their original formulation in 2014, hundreds of papers have introduced various training techniques and architectures</a:t>
            </a:r>
          </a:p>
          <a:p>
            <a:endParaRPr lang="en-US" dirty="0"/>
          </a:p>
          <a:p>
            <a:r>
              <a:rPr lang="en-US" dirty="0"/>
              <a:t>Many common architectures focus on image generation and rely on the DC-GAN architecture</a:t>
            </a:r>
          </a:p>
          <a:p>
            <a:pPr lvl="1"/>
            <a:r>
              <a:rPr lang="en-US" dirty="0"/>
              <a:t>De-Convolution Generative Adversarial Network</a:t>
            </a:r>
          </a:p>
          <a:p>
            <a:pPr lvl="1"/>
            <a:r>
              <a:rPr lang="en-US" dirty="0"/>
              <a:t>Generator and Discriminator are convolutional neural networks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9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F65C-1A00-E749-9B97-8CE4D920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188CC-410D-5A45-9A46-0508AB43D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050"/>
            <a:ext cx="10848975" cy="5143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Style Transfer: Change the style of an image while preserving its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Data: Two </a:t>
            </a:r>
            <a:r>
              <a:rPr lang="en-US" b="1" dirty="0"/>
              <a:t>unrelated</a:t>
            </a:r>
            <a:r>
              <a:rPr lang="en-US" dirty="0"/>
              <a:t> collections of images, one set for each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F1347-B0CC-4B4B-8650-97CAF3D6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78" y="2300288"/>
            <a:ext cx="7822296" cy="369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2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20FC-AC01-B642-BA47-079108B4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AB52-7D47-CC43-9AB8-E3B986B8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have paired data, this just becomes a supervised learning problem</a:t>
            </a:r>
          </a:p>
          <a:p>
            <a:pPr lvl="1"/>
            <a:r>
              <a:rPr lang="en-US" dirty="0"/>
              <a:t>Often times, it is hard or impossible to find paired data</a:t>
            </a:r>
          </a:p>
          <a:p>
            <a:r>
              <a:rPr lang="en-US" dirty="0"/>
              <a:t>The </a:t>
            </a:r>
            <a:r>
              <a:rPr lang="en-US" dirty="0" err="1"/>
              <a:t>CycleGAN</a:t>
            </a:r>
            <a:r>
              <a:rPr lang="en-US" dirty="0"/>
              <a:t> architecture learns style transfer from unpaired data</a:t>
            </a:r>
          </a:p>
          <a:p>
            <a:pPr lvl="1"/>
            <a:r>
              <a:rPr lang="en-US" dirty="0"/>
              <a:t>Train two different generator networks to go from style 1 to style 2 and vice versa</a:t>
            </a:r>
          </a:p>
          <a:p>
            <a:pPr lvl="1"/>
            <a:r>
              <a:rPr lang="en-US" dirty="0"/>
              <a:t>Make sure the generated samples of style 2 are indistinguishable from real images in the generator set</a:t>
            </a:r>
          </a:p>
          <a:p>
            <a:pPr lvl="1"/>
            <a:r>
              <a:rPr lang="en-US" dirty="0"/>
              <a:t>Make sure the generators are cycle consistent – mapping from style 1 to style 2 and back should give you back almost the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2804136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33E5C9-8896-534E-A0B1-65798B197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813" y="214313"/>
            <a:ext cx="11191065" cy="6643687"/>
          </a:xfrm>
        </p:spPr>
      </p:pic>
    </p:spTree>
    <p:extLst>
      <p:ext uri="{BB962C8B-B14F-4D97-AF65-F5344CB8AC3E}">
        <p14:creationId xmlns:p14="http://schemas.microsoft.com/office/powerpoint/2010/main" val="377640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4C09-3921-E349-B0AD-15F21929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en-US" dirty="0"/>
              <a:t> – Style Transfer Between Photos and Maps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268109-8BE7-6E47-BE47-6D35D2FE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77" y="1876426"/>
            <a:ext cx="11527246" cy="4381500"/>
          </a:xfrm>
        </p:spPr>
      </p:pic>
    </p:spTree>
    <p:extLst>
      <p:ext uri="{BB962C8B-B14F-4D97-AF65-F5344CB8AC3E}">
        <p14:creationId xmlns:p14="http://schemas.microsoft.com/office/powerpoint/2010/main" val="280984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E15E-3994-A247-A522-B8C31BCE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AFD046-E32E-8747-A46E-4A443A2F7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286" y="2145506"/>
            <a:ext cx="10570514" cy="22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4760-050D-2840-937D-EA7580B7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DF6F-74C9-6F48-B58F-04D01DFD6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</a:t>
            </a:r>
          </a:p>
          <a:p>
            <a:pPr lvl="1"/>
            <a:r>
              <a:rPr lang="en-US" dirty="0"/>
              <a:t>Generates samples instead of discriminates</a:t>
            </a:r>
          </a:p>
          <a:p>
            <a:pPr lvl="2"/>
            <a:r>
              <a:rPr lang="en-US" dirty="0"/>
              <a:t>Models p(x) instead of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Adversarial</a:t>
            </a:r>
          </a:p>
          <a:p>
            <a:pPr lvl="1"/>
            <a:r>
              <a:rPr lang="en-US" dirty="0"/>
              <a:t>Trained in an “Adversarial” setting (more on this to come)</a:t>
            </a:r>
          </a:p>
          <a:p>
            <a:pPr lvl="1"/>
            <a:endParaRPr lang="en-US" dirty="0"/>
          </a:p>
          <a:p>
            <a:r>
              <a:rPr lang="en-US" dirty="0"/>
              <a:t>Networks</a:t>
            </a:r>
          </a:p>
          <a:p>
            <a:pPr lvl="1"/>
            <a:r>
              <a:rPr lang="en-US" dirty="0"/>
              <a:t>Using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660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07E0-6213-7940-977B-E0DEE915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5FE3-FFA4-2F4C-855A-D92DC2A5A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5200"/>
          </a:xfrm>
        </p:spPr>
        <p:txBody>
          <a:bodyPr>
            <a:normAutofit/>
          </a:bodyPr>
          <a:lstStyle/>
          <a:p>
            <a:r>
              <a:rPr lang="en-US" dirty="0"/>
              <a:t>Implicit data generation – create samples without any explicit data</a:t>
            </a:r>
          </a:p>
          <a:p>
            <a:r>
              <a:rPr lang="en-US" dirty="0"/>
              <a:t>If we have some mechanism of evaluating the quality of implicitly generated data, then we can compute a gradient for training a network</a:t>
            </a:r>
          </a:p>
          <a:p>
            <a:endParaRPr lang="en-US" dirty="0"/>
          </a:p>
          <a:p>
            <a:r>
              <a:rPr lang="en-US" dirty="0"/>
              <a:t>The big idea of GANs is we train two networks simultaneously – </a:t>
            </a:r>
          </a:p>
          <a:p>
            <a:pPr lvl="1"/>
            <a:r>
              <a:rPr lang="en-US" dirty="0"/>
              <a:t>The generator network generates real looking samples</a:t>
            </a:r>
          </a:p>
          <a:p>
            <a:pPr lvl="1"/>
            <a:r>
              <a:rPr lang="en-US" dirty="0"/>
              <a:t>The discriminator network tries to figure out whether or not a sample from came from the generator network or a training set</a:t>
            </a:r>
          </a:p>
          <a:p>
            <a:r>
              <a:rPr lang="en-US" dirty="0"/>
              <a:t>The generator network tries to fool the discriminator</a:t>
            </a:r>
          </a:p>
        </p:txBody>
      </p:sp>
    </p:spTree>
    <p:extLst>
      <p:ext uri="{BB962C8B-B14F-4D97-AF65-F5344CB8AC3E}">
        <p14:creationId xmlns:p14="http://schemas.microsoft.com/office/powerpoint/2010/main" val="26300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1279-0676-F049-B1DB-3BD92826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7E864-023C-CD41-B517-0F3DBDE8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1476372"/>
            <a:ext cx="5876925" cy="51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E154-308C-4A4C-9E4A-3620253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234B6-96CD-9346-8C5B-7F1D86EFD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Discriminator – Predicts the probability of being true data</a:t>
                </a:r>
              </a:p>
              <a:p>
                <a:r>
                  <a:rPr lang="en-US" dirty="0"/>
                  <a:t>Generator – Creates samples from the distribution of interest</a:t>
                </a:r>
              </a:p>
              <a:p>
                <a:endParaRPr lang="en-US" dirty="0"/>
              </a:p>
              <a:p>
                <a:r>
                  <a:rPr lang="en-US" dirty="0"/>
                  <a:t>Two cost functions – </a:t>
                </a:r>
              </a:p>
              <a:p>
                <a:pPr lvl="1"/>
                <a:r>
                  <a:rPr lang="en-US" dirty="0"/>
                  <a:t>Discriminator cost function: </a:t>
                </a:r>
              </a:p>
              <a:p>
                <a:pPr marL="457200" lvl="1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Generator cost function: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234B6-96CD-9346-8C5B-7F1D86EFD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68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7483-F045-4E4B-9546-E388BE3B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Formulation of GAN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B35463-D8D9-EF49-86B4-C561D4863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Discriminator cost function: </a:t>
                </a:r>
              </a:p>
              <a:p>
                <a:pPr marL="457200" lvl="1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Generator cost function: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Minimax Formulation: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B35463-D8D9-EF49-86B4-C561D4863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05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B319-AD4E-2A49-95F2-793418C8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2AF2D7-820B-F041-9C49-31962BB42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572544"/>
            <a:ext cx="10426700" cy="2857500"/>
          </a:xfrm>
        </p:spPr>
      </p:pic>
    </p:spTree>
    <p:extLst>
      <p:ext uri="{BB962C8B-B14F-4D97-AF65-F5344CB8AC3E}">
        <p14:creationId xmlns:p14="http://schemas.microsoft.com/office/powerpoint/2010/main" val="232630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2B03-5C7E-1F4C-AD88-5C481E5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the Minimax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EA0EB5-D589-8642-884F-A2B4C207F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 problem when the discriminator is much better than the generator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There is no gradient to improve the generator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EA0EB5-D589-8642-884F-A2B4C207F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82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A7E6-11FF-5A4C-AA34-D9533471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4774D-E52F-B749-B600-5DD1CF1585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62675" cy="4351338"/>
              </a:xfrm>
            </p:spPr>
            <p:txBody>
              <a:bodyPr/>
              <a:lstStyle/>
              <a:p>
                <a:r>
                  <a:rPr lang="en-US" dirty="0"/>
                  <a:t>Original cost function –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New cost function –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is to the target class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4774D-E52F-B749-B600-5DD1CF158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62675" cy="4351338"/>
              </a:xfrm>
              <a:blipFill>
                <a:blip r:embed="rId2"/>
                <a:stretch>
                  <a:fillRect l="-164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9F89E8-81BE-974D-9390-50FBA8CE4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812" y="779462"/>
            <a:ext cx="4971590" cy="59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418</Words>
  <Application>Microsoft Macintosh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Generative Adversarial Networks (GANs)</vt:lpstr>
      <vt:lpstr>GANs</vt:lpstr>
      <vt:lpstr>GANs Overview</vt:lpstr>
      <vt:lpstr>Adversarial Training</vt:lpstr>
      <vt:lpstr>GAN Training</vt:lpstr>
      <vt:lpstr>Minimax Formulation of GAN Training</vt:lpstr>
      <vt:lpstr>Training the GAN</vt:lpstr>
      <vt:lpstr>Problem with the Minimax Formulation</vt:lpstr>
      <vt:lpstr>A Better Cost Function</vt:lpstr>
      <vt:lpstr>GANs</vt:lpstr>
      <vt:lpstr>CycleGAN</vt:lpstr>
      <vt:lpstr>CycleGANs</vt:lpstr>
      <vt:lpstr>PowerPoint Presentation</vt:lpstr>
      <vt:lpstr>CycleGAN – Style Transfer Between Photos and Maps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 (GANs)</dc:title>
  <dc:creator>Microsoft Office User</dc:creator>
  <cp:lastModifiedBy>Microsoft Office User</cp:lastModifiedBy>
  <cp:revision>49</cp:revision>
  <dcterms:created xsi:type="dcterms:W3CDTF">2019-11-17T22:55:21Z</dcterms:created>
  <dcterms:modified xsi:type="dcterms:W3CDTF">2019-11-18T02:23:58Z</dcterms:modified>
</cp:coreProperties>
</file>